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4" r:id="rId4"/>
    <p:sldId id="257" r:id="rId5"/>
    <p:sldId id="258" r:id="rId6"/>
    <p:sldId id="259" r:id="rId7"/>
    <p:sldId id="260" r:id="rId8"/>
    <p:sldId id="263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ms.business-services.upenn.edu/purchasing/making-purchases/find-a-supplier/deactivated-suppliers.html" TargetMode="External"/><Relationship Id="rId2" Type="http://schemas.openxmlformats.org/officeDocument/2006/relationships/hyperlink" Target="https://cms.business-services.upenn.edu/purchasing/making-purchases/find-a-supplier/supplier-search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ms.business-services.upenn.edu/purchasing/faqs/purchasing-faqs.html" TargetMode="External"/><Relationship Id="rId5" Type="http://schemas.openxmlformats.org/officeDocument/2006/relationships/hyperlink" Target="https://cms.business-services.upenn.edu/purchasing/component/form/Request%20for%20a%20New%20BEN%20Buys%20Ship-to%20Location.html?form_id=1" TargetMode="External"/><Relationship Id="rId4" Type="http://schemas.openxmlformats.org/officeDocument/2006/relationships/hyperlink" Target="https://www.finance.upenn.edu/applications-group/general-ledger-object-code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BOffice@lists.upenn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Appropriate Purchasing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Department of Microbiology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77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Purchasing Links…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Supplier Search: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cms.business-services.upenn.edu/purchasing/making-purchases/find-a-supplier/supplier-search.html</a:t>
            </a:r>
            <a:endParaRPr lang="en-US" dirty="0" smtClean="0"/>
          </a:p>
          <a:p>
            <a:r>
              <a:rPr lang="en-US" dirty="0" smtClean="0"/>
              <a:t>Deactivated </a:t>
            </a:r>
            <a:r>
              <a:rPr lang="en-US" dirty="0"/>
              <a:t>Suppliers: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cms.business-services.upenn.edu/purchasing/making-purchases/find-a-supplier/deactivated-suppliers.html</a:t>
            </a:r>
            <a:endParaRPr lang="en-US" dirty="0" smtClean="0"/>
          </a:p>
          <a:p>
            <a:r>
              <a:rPr lang="en-US" dirty="0"/>
              <a:t>Object Codes: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www.finance.upenn.edu/applications-group/general-ledger-object-codes</a:t>
            </a:r>
            <a:endParaRPr lang="en-US" dirty="0" smtClean="0"/>
          </a:p>
          <a:p>
            <a:r>
              <a:rPr lang="en-US" dirty="0" smtClean="0"/>
              <a:t>Request New BEN </a:t>
            </a:r>
            <a:r>
              <a:rPr lang="en-US" dirty="0"/>
              <a:t>Ship-to Location: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cms.business-services.upenn.edu/purchasing/component/form/Request%20for%20a%20New%20BEN%20Buys%20Ship-to%20Location.html?form_id=1</a:t>
            </a:r>
            <a:endParaRPr lang="en-US" dirty="0" smtClean="0"/>
          </a:p>
          <a:p>
            <a:r>
              <a:rPr lang="en-US" dirty="0"/>
              <a:t>Purchasing FAQs: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cms.business-services.upenn.edu/purchasing/faqs/purchasing-faqs.html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083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approval to make purchases for your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Purchasing authority must be given to a lab member by the investigator prior to any purchase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includes… dollar limit to purchases, account usage for purchases, time limit on delegated authority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PI can send an email to </a:t>
            </a:r>
            <a:r>
              <a:rPr lang="en-US" dirty="0" smtClean="0">
                <a:hlinkClick r:id="rId2"/>
              </a:rPr>
              <a:t>MBOffice@lists.upenn.edu</a:t>
            </a:r>
            <a:r>
              <a:rPr lang="en-US" dirty="0" smtClean="0"/>
              <a:t> to specify the delegated purchase authority / LaRue has template email if needed.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3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Ben Buys to order for your Lab…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not attended Ben Buys </a:t>
            </a:r>
            <a:r>
              <a:rPr lang="en-US" dirty="0" err="1" smtClean="0"/>
              <a:t>Requisitioner</a:t>
            </a:r>
            <a:r>
              <a:rPr lang="en-US" dirty="0" smtClean="0"/>
              <a:t> training, you can use the Shopper Role in the marketplace to create a cart and route to LaRue for completion of your order.  </a:t>
            </a:r>
          </a:p>
          <a:p>
            <a:pPr lvl="1"/>
            <a:r>
              <a:rPr lang="en-US" dirty="0" smtClean="0"/>
              <a:t>Name the cart as follows: </a:t>
            </a:r>
            <a:r>
              <a:rPr lang="en-US" dirty="0" err="1" smtClean="0"/>
              <a:t>LabPI</a:t>
            </a:r>
            <a:r>
              <a:rPr lang="en-US" dirty="0" smtClean="0"/>
              <a:t> </a:t>
            </a:r>
            <a:r>
              <a:rPr lang="en-US" dirty="0" err="1" smtClean="0"/>
              <a:t>Name_Ship</a:t>
            </a:r>
            <a:r>
              <a:rPr lang="en-US" dirty="0" smtClean="0"/>
              <a:t> to </a:t>
            </a:r>
            <a:r>
              <a:rPr lang="en-US" dirty="0" err="1" smtClean="0"/>
              <a:t>address_Fund</a:t>
            </a:r>
            <a:r>
              <a:rPr lang="en-US" dirty="0" smtClean="0"/>
              <a:t> for expense</a:t>
            </a:r>
          </a:p>
          <a:p>
            <a:r>
              <a:rPr lang="en-US" dirty="0" smtClean="0"/>
              <a:t>Labs should have at least one </a:t>
            </a:r>
            <a:r>
              <a:rPr lang="en-US" dirty="0" err="1" smtClean="0"/>
              <a:t>Requisitioner</a:t>
            </a:r>
            <a:r>
              <a:rPr lang="en-US" dirty="0" smtClean="0"/>
              <a:t>. Training can be found in Knowledge Link -- </a:t>
            </a:r>
            <a:r>
              <a:rPr lang="en-US" b="1" dirty="0"/>
              <a:t>BEN Buys - </a:t>
            </a:r>
            <a:r>
              <a:rPr lang="en-US" b="1" dirty="0" err="1" smtClean="0"/>
              <a:t>Requisitioner</a:t>
            </a:r>
            <a:r>
              <a:rPr lang="en-US" b="1" dirty="0" smtClean="0"/>
              <a:t> – FTD </a:t>
            </a:r>
            <a:r>
              <a:rPr lang="en-US" dirty="0" smtClean="0"/>
              <a:t>(one half day in-person)</a:t>
            </a:r>
          </a:p>
          <a:p>
            <a:pPr lvl="1"/>
            <a:r>
              <a:rPr lang="en-US" dirty="0" smtClean="0"/>
              <a:t>Once training is completed, please see the office for assistance gaining access to Ben Buys</a:t>
            </a:r>
          </a:p>
          <a:p>
            <a:r>
              <a:rPr lang="en-US" dirty="0" smtClean="0"/>
              <a:t>For Department specific training, please reach out to Beth Johnston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425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 using Federal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Purchases must meet all of the following criteria…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1. </a:t>
            </a:r>
            <a:r>
              <a:rPr lang="en-US" dirty="0"/>
              <a:t>Reasonable - the nature of the goods or services acquired and the associated dollar amount reflect the action that a prudent person would have taken under the circumstances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2</a:t>
            </a:r>
            <a:r>
              <a:rPr lang="en-US" dirty="0"/>
              <a:t>. Allocable - </a:t>
            </a:r>
            <a:r>
              <a:rPr lang="en-US" dirty="0" smtClean="0"/>
              <a:t>the cost is </a:t>
            </a:r>
            <a:r>
              <a:rPr lang="en-US" dirty="0"/>
              <a:t>incurred solely in order to advance work under the grant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3</a:t>
            </a:r>
            <a:r>
              <a:rPr lang="en-US" dirty="0"/>
              <a:t>. Consistent - all costs must be treated consistently for all work of the organization under similar circumstances, regardless of the source of funding.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4. </a:t>
            </a:r>
            <a:r>
              <a:rPr lang="en-US" dirty="0"/>
              <a:t>Conformance - limitations and exclusions as contained in the terms and conditions of award, including those in the cost principles-varies by the type of activity, the type of recipient, and other characteristics of individual awards. </a:t>
            </a:r>
          </a:p>
        </p:txBody>
      </p:sp>
    </p:spTree>
    <p:extLst>
      <p:ext uri="{BB962C8B-B14F-4D97-AF65-F5344CB8AC3E}">
        <p14:creationId xmlns:p14="http://schemas.microsoft.com/office/powerpoint/2010/main" val="1427204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Allowable vs. Unallowable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 allowable purchases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Food as part of an allergy study to give to enrolled subjects</a:t>
            </a:r>
          </a:p>
          <a:p>
            <a:r>
              <a:rPr lang="en-US" dirty="0" smtClean="0"/>
              <a:t>Paper for printing study materials for enrolled subjects</a:t>
            </a:r>
          </a:p>
          <a:p>
            <a:r>
              <a:rPr lang="en-US" dirty="0" smtClean="0"/>
              <a:t>Reagents needed for experiments on this project</a:t>
            </a:r>
          </a:p>
          <a:p>
            <a:r>
              <a:rPr lang="en-US" dirty="0" smtClean="0"/>
              <a:t>Alcohol for experimental purposes</a:t>
            </a:r>
          </a:p>
          <a:p>
            <a:r>
              <a:rPr lang="en-US" dirty="0" smtClean="0"/>
              <a:t>Computer or software needed to further goals of the grant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Examples of unallowable purchases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Food for snacks in the labs</a:t>
            </a:r>
          </a:p>
          <a:p>
            <a:r>
              <a:rPr lang="en-US" dirty="0" smtClean="0"/>
              <a:t>Paper for the shared printer in the lab</a:t>
            </a:r>
          </a:p>
          <a:p>
            <a:r>
              <a:rPr lang="en-US" dirty="0" smtClean="0"/>
              <a:t>Reagents needed for another research project</a:t>
            </a:r>
          </a:p>
          <a:p>
            <a:r>
              <a:rPr lang="en-US" dirty="0" smtClean="0"/>
              <a:t>Alcohol for happy hour</a:t>
            </a:r>
          </a:p>
          <a:p>
            <a:r>
              <a:rPr lang="en-US" dirty="0" smtClean="0"/>
              <a:t>Computer or software needed for another grant or personal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9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Purchases over $10,000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Any purchase over $10,000, regardless of single or multiple item, requires either 3 quotes or a single source justification.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Typical explanation for single source non-preferred vendor is “Only vendor with this </a:t>
            </a:r>
            <a:r>
              <a:rPr lang="en-US" dirty="0" smtClean="0"/>
              <a:t>specialized item”.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This needs to be added in Ben Buys as an attachment viewable to purchasing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This is only when using a non-preferred vendor</a:t>
            </a:r>
          </a:p>
        </p:txBody>
      </p:sp>
    </p:spTree>
    <p:extLst>
      <p:ext uri="{BB962C8B-B14F-4D97-AF65-F5344CB8AC3E}">
        <p14:creationId xmlns:p14="http://schemas.microsoft.com/office/powerpoint/2010/main" val="38572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Purchasing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 -- Tangible personal property (including information technology systems) having a useful life of more than one year and a per-unit acquisition cost </a:t>
            </a:r>
            <a:r>
              <a:rPr lang="en-US" dirty="0" smtClean="0"/>
              <a:t>of $5,000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REQUIREMENTS FOR YOUR PURCHASE…</a:t>
            </a:r>
          </a:p>
          <a:p>
            <a:pPr lvl="1"/>
            <a:r>
              <a:rPr lang="en-US" dirty="0" smtClean="0"/>
              <a:t>If using non-preferred vendor, must follow Penn policy and obtain 3 quotes or provide justification for bid waiver</a:t>
            </a:r>
          </a:p>
          <a:p>
            <a:pPr lvl="1"/>
            <a:r>
              <a:rPr lang="en-US" dirty="0" smtClean="0"/>
              <a:t>Must provide scientific justification for need in Ben Buys </a:t>
            </a:r>
          </a:p>
          <a:p>
            <a:pPr lvl="1"/>
            <a:r>
              <a:rPr lang="en-US" dirty="0" smtClean="0"/>
              <a:t>If using multiple funds, must provide justification for methodology used for % split of purchase in Ben Buys</a:t>
            </a:r>
          </a:p>
          <a:p>
            <a:pPr lvl="1"/>
            <a:r>
              <a:rPr lang="en-US" dirty="0" smtClean="0"/>
              <a:t>Object code 1872 should be used for equipment line item; 5339 should be used for service contract (if applicable)</a:t>
            </a:r>
          </a:p>
          <a:p>
            <a:pPr lvl="1"/>
            <a:r>
              <a:rPr lang="en-US" dirty="0" smtClean="0"/>
              <a:t>Tagging Contact – Don Pijak; Custodian Name - PI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2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Purchases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Practices…</a:t>
            </a:r>
          </a:p>
          <a:p>
            <a:pPr lvl="1"/>
            <a:r>
              <a:rPr lang="en-US" dirty="0" smtClean="0"/>
              <a:t>Email Mike Ma to request help with quoting and software or protection plan needs</a:t>
            </a:r>
          </a:p>
          <a:p>
            <a:pPr lvl="1"/>
            <a:r>
              <a:rPr lang="en-US" dirty="0" smtClean="0"/>
              <a:t>When deciding what fund to use, you must expense the computer to the fund/project that the user works on </a:t>
            </a:r>
            <a:r>
              <a:rPr lang="en-US" dirty="0" smtClean="0">
                <a:solidFill>
                  <a:srgbClr val="FF0000"/>
                </a:solidFill>
              </a:rPr>
              <a:t>*The office will check this before approval*</a:t>
            </a:r>
          </a:p>
          <a:p>
            <a:pPr lvl="1"/>
            <a:r>
              <a:rPr lang="en-US" dirty="0" smtClean="0"/>
              <a:t>In Ben Buys the notes to approver must include who the computer is being ordered for and confirmation of PI approval of the purchase (as with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marketplace orders).</a:t>
            </a:r>
          </a:p>
          <a:p>
            <a:pPr lvl="1"/>
            <a:r>
              <a:rPr lang="en-US" dirty="0" smtClean="0"/>
              <a:t>As with equipment orders, if the computer purchase is being split between multiple funds a justification for reasoning of percentage split will be required in Ben Buys.</a:t>
            </a:r>
          </a:p>
          <a:p>
            <a:pPr lvl="1"/>
            <a:r>
              <a:rPr lang="en-US" dirty="0" smtClean="0"/>
              <a:t>Orders will be rejected if these specifications are not met.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67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CAMS, </a:t>
            </a:r>
            <a:r>
              <a:rPr lang="en-US" dirty="0" err="1" smtClean="0"/>
              <a:t>PathBio</a:t>
            </a:r>
            <a:r>
              <a:rPr lang="en-US" dirty="0" smtClean="0"/>
              <a:t>, &amp; </a:t>
            </a:r>
            <a:r>
              <a:rPr lang="en-US" dirty="0" err="1" smtClean="0"/>
              <a:t>iLabs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CAMS (Central Account Management System) is used to give account access for various cores (Cell Center, DNA Sequencing, Germ Free Mouse, </a:t>
            </a:r>
            <a:r>
              <a:rPr lang="en-US" dirty="0" err="1" smtClean="0"/>
              <a:t>etc</a:t>
            </a:r>
            <a:r>
              <a:rPr lang="en-US" dirty="0" smtClean="0"/>
              <a:t>). 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PathBio</a:t>
            </a:r>
            <a:r>
              <a:rPr lang="en-US" dirty="0" smtClean="0"/>
              <a:t> Resource is used for cores not in CAMS like Flow Cytometry.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iLabs</a:t>
            </a:r>
            <a:r>
              <a:rPr lang="en-US" dirty="0" smtClean="0"/>
              <a:t> is the ordering system used for some cores for their services.  Others have their own webpage for orders.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Your Investigator and Grants Manager can assist with access to cores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*The </a:t>
            </a:r>
            <a:r>
              <a:rPr lang="en-US" dirty="0"/>
              <a:t>office will still need Investigator approval before access can be </a:t>
            </a:r>
            <a:r>
              <a:rPr lang="en-US" dirty="0" smtClean="0"/>
              <a:t>granted*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235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787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Appropriate Purchasing</vt:lpstr>
      <vt:lpstr>Obtaining approval to make purchases for your lab</vt:lpstr>
      <vt:lpstr>Using Ben Buys to order for your Lab…</vt:lpstr>
      <vt:lpstr>Purchasing using Federal funding</vt:lpstr>
      <vt:lpstr>Allowable vs. Unallowable</vt:lpstr>
      <vt:lpstr>Purchases over $10,000</vt:lpstr>
      <vt:lpstr>Purchasing Equipment</vt:lpstr>
      <vt:lpstr>Computer Purchases</vt:lpstr>
      <vt:lpstr>CAMS, PathBio, &amp; iLabs</vt:lpstr>
      <vt:lpstr>Helpful Purchasing Links…</vt:lpstr>
    </vt:vector>
  </TitlesOfParts>
  <Company>PMACS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Appropriate Purchasing</dc:title>
  <dc:creator>Rachel Curran</dc:creator>
  <cp:lastModifiedBy>Elizabeth Johnston</cp:lastModifiedBy>
  <cp:revision>17</cp:revision>
  <dcterms:created xsi:type="dcterms:W3CDTF">2018-08-08T13:55:22Z</dcterms:created>
  <dcterms:modified xsi:type="dcterms:W3CDTF">2019-11-05T18:05:28Z</dcterms:modified>
</cp:coreProperties>
</file>